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  <p:sldMasterId id="2147483672" r:id="rId2"/>
  </p:sldMasterIdLst>
  <p:notesMasterIdLst>
    <p:notesMasterId r:id="rId13"/>
  </p:notesMasterIdLst>
  <p:sldIdLst>
    <p:sldId id="266" r:id="rId3"/>
    <p:sldId id="257" r:id="rId4"/>
    <p:sldId id="258" r:id="rId5"/>
    <p:sldId id="259" r:id="rId6"/>
    <p:sldId id="260" r:id="rId7"/>
    <p:sldId id="265" r:id="rId8"/>
    <p:sldId id="261" r:id="rId9"/>
    <p:sldId id="262" r:id="rId10"/>
    <p:sldId id="263" r:id="rId11"/>
    <p:sldId id="264" r:id="rId12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D17E42-56DD-4866-87C1-C8BA383A5A38}" type="datetimeFigureOut">
              <a:rPr lang="en-US" smtClean="0"/>
              <a:pPr/>
              <a:t>3/10/2024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62A948-C149-4B7B-A8CA-7E493CAAC30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C538C5FF-BF78-4495-BDAD-7FE37CCA29AA}" type="datetimeFigureOut">
              <a:rPr lang="ar-IQ" smtClean="0"/>
              <a:pPr/>
              <a:t>01/09/1445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F91D6CD0-E382-4907-AA08-DF1328C14678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8C5FF-BF78-4495-BDAD-7FE37CCA29AA}" type="datetimeFigureOut">
              <a:rPr lang="ar-IQ" smtClean="0"/>
              <a:pPr/>
              <a:t>01/09/1445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D6CD0-E382-4907-AA08-DF1328C14678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8C5FF-BF78-4495-BDAD-7FE37CCA29AA}" type="datetimeFigureOut">
              <a:rPr lang="ar-IQ" smtClean="0"/>
              <a:pPr/>
              <a:t>01/09/1445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D6CD0-E382-4907-AA08-DF1328C14678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مثلث قائم الزاوية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عنوان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7" name="عنوان فرعي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grpSp>
        <p:nvGrpSpPr>
          <p:cNvPr id="2" name="مجموعة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شكل حر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شكل حر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شكل حر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رابط مستقيم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عنصر نائب للتاريخ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67A3A6F-C70C-458D-B272-DB6799CA4298}" type="datetimeFigureOut">
              <a:rPr lang="en-US" smtClean="0"/>
              <a:pPr/>
              <a:t>3/10/2024</a:t>
            </a:fld>
            <a:endParaRPr lang="en-US"/>
          </a:p>
        </p:txBody>
      </p:sp>
      <p:sp>
        <p:nvSpPr>
          <p:cNvPr id="19" name="عنصر نائب للتذييل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عنصر نائب لرقم الشريحة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9E7A132-0333-40A0-8E9A-4120E517763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75160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A3A6F-C70C-458D-B272-DB6799CA4298}" type="datetimeFigureOut">
              <a:rPr lang="en-US" smtClean="0"/>
              <a:pPr/>
              <a:t>3/10/2024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7A132-0333-40A0-8E9A-4120E517763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عنوان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2357964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A3A6F-C70C-458D-B272-DB6799CA4298}" type="datetimeFigureOut">
              <a:rPr lang="en-US" smtClean="0"/>
              <a:pPr/>
              <a:t>3/10/2024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7A132-0333-40A0-8E9A-4120E517763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شارة رتبة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شارة رتبة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74210055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A3A6F-C70C-458D-B272-DB6799CA4298}" type="datetimeFigureOut">
              <a:rPr lang="en-US" smtClean="0"/>
              <a:pPr/>
              <a:t>3/10/2024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7A132-0333-40A0-8E9A-4120E517763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عنوان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57576529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A3A6F-C70C-458D-B272-DB6799CA4298}" type="datetimeFigureOut">
              <a:rPr lang="en-US" smtClean="0"/>
              <a:pPr/>
              <a:t>3/10/2024</a:t>
            </a:fld>
            <a:endParaRPr lang="en-US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7A132-0333-40A0-8E9A-4120E517763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908153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A3A6F-C70C-458D-B272-DB6799CA4298}" type="datetimeFigureOut">
              <a:rPr lang="en-US" smtClean="0"/>
              <a:pPr/>
              <a:t>3/10/2024</a:t>
            </a:fld>
            <a:endParaRPr lang="en-US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7A132-0333-40A0-8E9A-4120E517763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عنوان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36255473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A3A6F-C70C-458D-B272-DB6799CA4298}" type="datetimeFigureOut">
              <a:rPr lang="en-US" smtClean="0"/>
              <a:pPr/>
              <a:t>3/10/2024</a:t>
            </a:fld>
            <a:endParaRPr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7A132-0333-40A0-8E9A-4120E517763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783320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967A3A6F-C70C-458D-B272-DB6799CA4298}" type="datetimeFigureOut">
              <a:rPr lang="en-US" smtClean="0"/>
              <a:pPr/>
              <a:t>3/10/2024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7A132-0333-40A0-8E9A-4120E517763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39530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8C5FF-BF78-4495-BDAD-7FE37CCA29AA}" type="datetimeFigureOut">
              <a:rPr lang="ar-IQ" smtClean="0"/>
              <a:pPr/>
              <a:t>01/09/1445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D6CD0-E382-4907-AA08-DF1328C14678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67A3A6F-C70C-458D-B272-DB6799CA4298}" type="datetimeFigureOut">
              <a:rPr lang="en-US" smtClean="0"/>
              <a:pPr/>
              <a:t>3/10/2024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9E7A132-0333-40A0-8E9A-4120E517763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8" name="شكل حر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شكل حر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مثلث قائم الزاوية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رابط مستقيم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شارة رتبة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شارة رتبة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00586897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A3A6F-C70C-458D-B272-DB6799CA4298}" type="datetimeFigureOut">
              <a:rPr lang="en-US" smtClean="0"/>
              <a:pPr/>
              <a:t>3/10/2024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7A132-0333-40A0-8E9A-4120E517763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233704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A3A6F-C70C-458D-B272-DB6799CA4298}" type="datetimeFigureOut">
              <a:rPr lang="en-US" smtClean="0"/>
              <a:pPr/>
              <a:t>3/10/2024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7A132-0333-40A0-8E9A-4120E517763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1604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8C5FF-BF78-4495-BDAD-7FE37CCA29AA}" type="datetimeFigureOut">
              <a:rPr lang="ar-IQ" smtClean="0"/>
              <a:pPr/>
              <a:t>01/09/1445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D6CD0-E382-4907-AA08-DF1328C14678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8C5FF-BF78-4495-BDAD-7FE37CCA29AA}" type="datetimeFigureOut">
              <a:rPr lang="ar-IQ" smtClean="0"/>
              <a:pPr/>
              <a:t>01/09/1445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D6CD0-E382-4907-AA08-DF1328C14678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8C5FF-BF78-4495-BDAD-7FE37CCA29AA}" type="datetimeFigureOut">
              <a:rPr lang="ar-IQ" smtClean="0"/>
              <a:pPr/>
              <a:t>01/09/1445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D6CD0-E382-4907-AA08-DF1328C14678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8C5FF-BF78-4495-BDAD-7FE37CCA29AA}" type="datetimeFigureOut">
              <a:rPr lang="ar-IQ" smtClean="0"/>
              <a:pPr/>
              <a:t>01/09/1445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D6CD0-E382-4907-AA08-DF1328C14678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8C5FF-BF78-4495-BDAD-7FE37CCA29AA}" type="datetimeFigureOut">
              <a:rPr lang="ar-IQ" smtClean="0"/>
              <a:pPr/>
              <a:t>01/09/1445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D6CD0-E382-4907-AA08-DF1328C14678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C538C5FF-BF78-4495-BDAD-7FE37CCA29AA}" type="datetimeFigureOut">
              <a:rPr lang="ar-IQ" smtClean="0"/>
              <a:pPr/>
              <a:t>01/09/1445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F91D6CD0-E382-4907-AA08-DF1328C14678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C538C5FF-BF78-4495-BDAD-7FE37CCA29AA}" type="datetimeFigureOut">
              <a:rPr lang="ar-IQ" smtClean="0"/>
              <a:pPr/>
              <a:t>01/09/1445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F91D6CD0-E382-4907-AA08-DF1328C14678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C538C5FF-BF78-4495-BDAD-7FE37CCA29AA}" type="datetimeFigureOut">
              <a:rPr lang="ar-IQ" smtClean="0"/>
              <a:pPr/>
              <a:t>01/09/1445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F91D6CD0-E382-4907-AA08-DF1328C14678}" type="slidenum">
              <a:rPr lang="ar-IQ" smtClean="0"/>
              <a:pPr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274320" indent="-274320" algn="r" defTabSz="914400" rtl="1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r" defTabSz="914400" rtl="1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r" defTabSz="914400" rtl="1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r" defTabSz="914400" rtl="1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r" defTabSz="914400" rtl="1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r" defTabSz="914400" rtl="1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r" defTabSz="914400" rtl="1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r" defTabSz="914400" rtl="1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r" defTabSz="914400" rtl="1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شكل حر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شكل حر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مثلث قائم الزاوية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رابط مستقيم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عنصر نائب للعنوان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0" name="عنصر نائب للنص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0" name="عنصر نائب للتاريخ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967A3A6F-C70C-458D-B272-DB6799CA4298}" type="datetimeFigureOut">
              <a:rPr lang="en-US" smtClean="0"/>
              <a:pPr/>
              <a:t>3/10/2024</a:t>
            </a:fld>
            <a:endParaRPr lang="en-US"/>
          </a:p>
        </p:txBody>
      </p:sp>
      <p:sp>
        <p:nvSpPr>
          <p:cNvPr id="22" name="عنصر نائب للتذييل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عنصر نائب لرقم الشريحة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99E7A132-0333-40A0-8E9A-4120E517763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7553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 flipH="1">
            <a:off x="205168" y="1935237"/>
            <a:ext cx="8636000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1600200" y="533401"/>
            <a:ext cx="5486400" cy="8156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IQ" sz="27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poultry diseases 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fourth 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stage</a:t>
            </a:r>
          </a:p>
        </p:txBody>
      </p:sp>
      <p:sp>
        <p:nvSpPr>
          <p:cNvPr id="3" name="Rectangle 2"/>
          <p:cNvSpPr/>
          <p:nvPr/>
        </p:nvSpPr>
        <p:spPr>
          <a:xfrm>
            <a:off x="4523167" y="3625152"/>
            <a:ext cx="3630233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Dr.Harith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Abdulla 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Department of Pathology and Poultry 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Disease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College of 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Veterinary Medicine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/>
            </a:r>
            <a:b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University 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of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Basrah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pic>
        <p:nvPicPr>
          <p:cNvPr id="16" name="Picture 2" descr="Image result for university of basrah 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804" y="533401"/>
            <a:ext cx="1221248" cy="12003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4664DB9F-59BB-47A5-8080-662EED16E9E1}"/>
              </a:ext>
            </a:extLst>
          </p:cNvPr>
          <p:cNvSpPr/>
          <p:nvPr/>
        </p:nvSpPr>
        <p:spPr>
          <a:xfrm>
            <a:off x="3450236" y="2184817"/>
            <a:ext cx="5693763" cy="1122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second semester–  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lecture  4 part 1</a:t>
            </a:r>
          </a:p>
          <a:p>
            <a:pPr lvl="0" algn="ctr" rtl="0">
              <a:lnSpc>
                <a:spcPct val="150000"/>
              </a:lnSpc>
              <a:defRPr/>
            </a:pPr>
            <a:r>
              <a:rPr lang="en-US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Fowl Pox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EF240524-FD1C-4D7A-81C5-EC549C440BAE}"/>
              </a:ext>
            </a:extLst>
          </p:cNvPr>
          <p:cNvGrpSpPr/>
          <p:nvPr/>
        </p:nvGrpSpPr>
        <p:grpSpPr>
          <a:xfrm>
            <a:off x="139147" y="5661289"/>
            <a:ext cx="8725454" cy="507831"/>
            <a:chOff x="185529" y="6405382"/>
            <a:chExt cx="11633938" cy="677106"/>
          </a:xfrm>
        </p:grpSpPr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5BA06214-1B13-4837-BBC6-F80A38D6FFEB}"/>
                </a:ext>
              </a:extLst>
            </p:cNvPr>
            <p:cNvCxnSpPr/>
            <p:nvPr/>
          </p:nvCxnSpPr>
          <p:spPr>
            <a:xfrm flipH="1">
              <a:off x="304800" y="6412317"/>
              <a:ext cx="11514667" cy="0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BBFDE99E-14D5-4903-9CE7-4F43A9CB7AB8}"/>
                </a:ext>
              </a:extLst>
            </p:cNvPr>
            <p:cNvSpPr/>
            <p:nvPr/>
          </p:nvSpPr>
          <p:spPr>
            <a:xfrm>
              <a:off x="185529" y="6405382"/>
              <a:ext cx="7908472" cy="67710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35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University of </a:t>
              </a:r>
              <a:r>
                <a:rPr kumimoji="0" lang="en-GB" sz="1350" b="0" i="0" u="none" strike="noStrike" kern="1200" cap="none" spc="0" normalizeH="0" baseline="0" noProof="0" dirty="0" err="1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Basrah</a:t>
              </a:r>
              <a:r>
                <a:rPr kumimoji="0" lang="en-GB" sz="135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- </a:t>
              </a:r>
              <a:r>
                <a:rPr kumimoji="0" lang="en-GB" sz="135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College of veterinary </a:t>
              </a:r>
              <a:r>
                <a:rPr kumimoji="0" lang="en-GB" sz="135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medicine-</a:t>
              </a:r>
              <a:r>
                <a:rPr kumimoji="0" lang="en-GB" sz="135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/>
              </a:r>
              <a:br>
                <a:rPr kumimoji="0" lang="en-GB" sz="135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</a:br>
              <a:r>
                <a:rPr kumimoji="0" lang="en-US" sz="135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Department of Pathology and Poultry Disease</a:t>
              </a:r>
            </a:p>
          </p:txBody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39B0891D-ED79-4931-92F3-C208C57F6CAD}"/>
              </a:ext>
            </a:extLst>
          </p:cNvPr>
          <p:cNvSpPr/>
          <p:nvPr/>
        </p:nvSpPr>
        <p:spPr>
          <a:xfrm>
            <a:off x="7225748" y="1032390"/>
            <a:ext cx="1677181" cy="7155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ucida Sans Unicode"/>
                <a:ea typeface="+mn-ea"/>
                <a:cs typeface="+mn-cs"/>
              </a:rPr>
              <a:t> </a:t>
            </a:r>
            <a:r>
              <a:rPr kumimoji="0" lang="ar-IQ" sz="27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ucida Sans Unicode"/>
                <a:ea typeface="+mn-ea"/>
                <a:cs typeface="Arial" panose="020B0604020202020204" pitchFamily="34" charset="0"/>
              </a:rPr>
              <a:t> شعار الكلية</a:t>
            </a:r>
            <a:endParaRPr kumimoji="0" lang="en-US" sz="27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9449" y="309384"/>
            <a:ext cx="1371719" cy="134123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976" y="2015983"/>
            <a:ext cx="3398896" cy="29571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1886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5616" y="908720"/>
            <a:ext cx="6965245" cy="1963346"/>
          </a:xfrm>
        </p:spPr>
        <p:txBody>
          <a:bodyPr>
            <a:normAutofit fontScale="90000"/>
          </a:bodyPr>
          <a:lstStyle/>
          <a:p>
            <a:pPr marL="571500" indent="-571500" algn="l" rtl="0">
              <a:buFont typeface="Arial" pitchFamily="34" charset="0"/>
              <a:buChar char="•"/>
            </a:pPr>
            <a:r>
              <a:rPr lang="en-US" sz="4000" b="1" u="sng" dirty="0" smtClean="0">
                <a:solidFill>
                  <a:srgbClr val="C00000"/>
                </a:solidFill>
              </a:rPr>
              <a:t>Treatment: </a:t>
            </a:r>
            <a:r>
              <a:rPr lang="en-US" sz="4000" u="sng" dirty="0" smtClean="0">
                <a:solidFill>
                  <a:srgbClr val="C00000"/>
                </a:solidFill>
              </a:rPr>
              <a:t/>
            </a:r>
            <a:br>
              <a:rPr lang="en-US" sz="4000" u="sng" dirty="0" smtClean="0">
                <a:solidFill>
                  <a:srgbClr val="C00000"/>
                </a:solidFill>
              </a:rPr>
            </a:br>
            <a:r>
              <a:rPr lang="en-US" sz="3600" dirty="0" smtClean="0"/>
              <a:t>No treatment.</a:t>
            </a:r>
            <a:br>
              <a:rPr lang="en-US" sz="3600" dirty="0" smtClean="0"/>
            </a:br>
            <a:r>
              <a:rPr lang="en-US" sz="3100" dirty="0" smtClean="0"/>
              <a:t>Removal of scabs around the eyes or mouth will facilitate eating or drinking.</a:t>
            </a:r>
            <a:endParaRPr lang="ar-IQ" sz="3100" u="sng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63041" y="2780928"/>
            <a:ext cx="6133295" cy="2942140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sz="4000" b="1" u="sng" dirty="0" smtClean="0">
                <a:solidFill>
                  <a:srgbClr val="C00000"/>
                </a:solidFill>
              </a:rPr>
              <a:t>Prevention:</a:t>
            </a:r>
          </a:p>
          <a:p>
            <a:pPr marL="457200" indent="-457200" algn="l" rtl="0">
              <a:buFont typeface="+mj-lt"/>
              <a:buAutoNum type="arabicPeriod"/>
            </a:pPr>
            <a:r>
              <a:rPr lang="en-US" dirty="0" smtClean="0"/>
              <a:t>Vaccination.</a:t>
            </a:r>
          </a:p>
          <a:p>
            <a:pPr marL="0" indent="0" algn="l">
              <a:buNone/>
            </a:pPr>
            <a:r>
              <a:rPr lang="ar-IQ" dirty="0" smtClean="0"/>
              <a:t>   </a:t>
            </a:r>
            <a:r>
              <a:rPr lang="en-US" b="1" dirty="0" smtClean="0">
                <a:solidFill>
                  <a:schemeClr val="bg2">
                    <a:lumMod val="50000"/>
                  </a:schemeClr>
                </a:solidFill>
              </a:rPr>
              <a:t>A-</a:t>
            </a:r>
            <a:r>
              <a:rPr lang="en-US" dirty="0" smtClean="0"/>
              <a:t>Fowl poxvirus vaccine : More virulent.</a:t>
            </a:r>
          </a:p>
          <a:p>
            <a:pPr marL="0" indent="0" algn="l">
              <a:buNone/>
            </a:pPr>
            <a:r>
              <a:rPr lang="en-US" b="1" dirty="0" smtClean="0">
                <a:solidFill>
                  <a:schemeClr val="bg2">
                    <a:lumMod val="50000"/>
                  </a:schemeClr>
                </a:solidFill>
              </a:rPr>
              <a:t>B-</a:t>
            </a:r>
            <a:r>
              <a:rPr lang="en-US" b="1" dirty="0" smtClean="0"/>
              <a:t> </a:t>
            </a:r>
            <a:r>
              <a:rPr lang="en-US" dirty="0" smtClean="0"/>
              <a:t>Pigeon poxvirus vaccine : Less virulent </a:t>
            </a:r>
          </a:p>
          <a:p>
            <a:pPr marL="0" indent="0" algn="l">
              <a:buNone/>
            </a:pPr>
            <a:r>
              <a:rPr lang="en-US" dirty="0" smtClean="0">
                <a:solidFill>
                  <a:schemeClr val="accent2"/>
                </a:solidFill>
              </a:rPr>
              <a:t>2. </a:t>
            </a:r>
            <a:r>
              <a:rPr lang="en-US" dirty="0" smtClean="0"/>
              <a:t>Both vaccines are given via the wing-web </a:t>
            </a:r>
            <a:r>
              <a:rPr lang="en-US" smtClean="0"/>
              <a:t>.   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7599873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600" y="980728"/>
            <a:ext cx="6984776" cy="5145435"/>
          </a:xfrm>
        </p:spPr>
        <p:txBody>
          <a:bodyPr/>
          <a:lstStyle/>
          <a:p>
            <a:pPr algn="l" rtl="0"/>
            <a:r>
              <a:rPr lang="en-US" dirty="0" smtClean="0"/>
              <a:t> </a:t>
            </a:r>
            <a:r>
              <a:rPr lang="en-US" sz="2800" b="1" u="sng" dirty="0" smtClean="0">
                <a:solidFill>
                  <a:srgbClr val="C00000"/>
                </a:solidFill>
              </a:rPr>
              <a:t>Fowl POX ( Avian POX </a:t>
            </a:r>
            <a:r>
              <a:rPr lang="en-US" sz="2800" b="1" dirty="0" smtClean="0">
                <a:solidFill>
                  <a:srgbClr val="C00000"/>
                </a:solidFill>
              </a:rPr>
              <a:t>) </a:t>
            </a:r>
            <a:endParaRPr lang="ar-IQ" b="1" dirty="0">
              <a:solidFill>
                <a:srgbClr val="C00000"/>
              </a:solidFill>
            </a:endParaRPr>
          </a:p>
          <a:p>
            <a:pPr marL="0" indent="0" algn="l" rtl="0">
              <a:buNone/>
            </a:pPr>
            <a:r>
              <a:rPr lang="en-US" dirty="0" smtClean="0"/>
              <a:t>An infectious disease of avian species ,characterized by wart-like nodules on the skin and diphtheritic membranes in  mouth, </a:t>
            </a:r>
            <a:r>
              <a:rPr lang="en-US" dirty="0"/>
              <a:t>l</a:t>
            </a:r>
            <a:r>
              <a:rPr lang="en-US" dirty="0" smtClean="0"/>
              <a:t>arynx , esophagus and trachea. The disease may occur in any age .</a:t>
            </a:r>
          </a:p>
          <a:p>
            <a:pPr marL="0" indent="0" algn="l" rtl="0">
              <a:buNone/>
            </a:pPr>
            <a:endParaRPr lang="en-US" b="1" dirty="0"/>
          </a:p>
          <a:p>
            <a:pPr algn="l" rtl="0"/>
            <a:r>
              <a:rPr lang="en-US" b="1" dirty="0">
                <a:solidFill>
                  <a:srgbClr val="C00000"/>
                </a:solidFill>
              </a:rPr>
              <a:t> </a:t>
            </a:r>
            <a:r>
              <a:rPr lang="en-US" b="1" u="sng" dirty="0">
                <a:solidFill>
                  <a:srgbClr val="C00000"/>
                </a:solidFill>
              </a:rPr>
              <a:t>Incubation period </a:t>
            </a:r>
            <a:r>
              <a:rPr lang="en-US" b="1" dirty="0" smtClean="0">
                <a:solidFill>
                  <a:srgbClr val="C00000"/>
                </a:solidFill>
              </a:rPr>
              <a:t>:</a:t>
            </a:r>
            <a:r>
              <a:rPr lang="en-US" dirty="0" smtClean="0"/>
              <a:t>( </a:t>
            </a:r>
            <a:r>
              <a:rPr lang="en-US" dirty="0"/>
              <a:t>6-14 </a:t>
            </a:r>
            <a:r>
              <a:rPr lang="en-US" dirty="0" smtClean="0"/>
              <a:t>)</a:t>
            </a:r>
            <a:r>
              <a:rPr lang="ar-IQ" dirty="0" smtClean="0"/>
              <a:t> </a:t>
            </a:r>
            <a:r>
              <a:rPr lang="en-US" dirty="0" smtClean="0"/>
              <a:t>days </a:t>
            </a:r>
            <a:r>
              <a:rPr lang="en-US" dirty="0"/>
              <a:t>.</a:t>
            </a:r>
          </a:p>
          <a:p>
            <a:pPr algn="l" rtl="0"/>
            <a:r>
              <a:rPr lang="en-US" b="1" u="sng" dirty="0">
                <a:solidFill>
                  <a:srgbClr val="C00000"/>
                </a:solidFill>
              </a:rPr>
              <a:t>Course of the disease </a:t>
            </a:r>
            <a:r>
              <a:rPr lang="en-US" b="1" dirty="0" smtClean="0">
                <a:solidFill>
                  <a:srgbClr val="C00000"/>
                </a:solidFill>
              </a:rPr>
              <a:t>:</a:t>
            </a:r>
            <a:r>
              <a:rPr lang="en-US" dirty="0" smtClean="0"/>
              <a:t>( </a:t>
            </a:r>
            <a:r>
              <a:rPr lang="en-US" dirty="0"/>
              <a:t>3- 4 ) weeks.</a:t>
            </a:r>
          </a:p>
          <a:p>
            <a:pPr algn="l" rtl="0"/>
            <a:r>
              <a:rPr lang="en-US" b="1" u="sng" dirty="0">
                <a:solidFill>
                  <a:srgbClr val="C00000"/>
                </a:solidFill>
              </a:rPr>
              <a:t>Mortality</a:t>
            </a:r>
            <a:r>
              <a:rPr lang="en-US" u="sng" dirty="0"/>
              <a:t> :</a:t>
            </a:r>
            <a:r>
              <a:rPr lang="en-US" dirty="0"/>
              <a:t> About 1-2% . </a:t>
            </a:r>
          </a:p>
          <a:p>
            <a:pPr marL="0" indent="0" algn="l" rtl="0">
              <a:buNone/>
            </a:pP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4058803397"/>
      </p:ext>
    </p:extLst>
  </p:cSld>
  <p:clrMapOvr>
    <a:masterClrMapping/>
  </p:clrMapOvr>
  <p:transition spd="slow">
    <p:pull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817583"/>
            <a:ext cx="6965245" cy="539715"/>
          </a:xfrm>
        </p:spPr>
        <p:txBody>
          <a:bodyPr>
            <a:normAutofit fontScale="90000"/>
          </a:bodyPr>
          <a:lstStyle/>
          <a:p>
            <a:pPr marL="685800" indent="-685800" algn="l" rtl="0">
              <a:buFont typeface="Arial" pitchFamily="34" charset="0"/>
              <a:buChar char="•"/>
            </a:pPr>
            <a:r>
              <a:rPr lang="en-US" sz="4800" b="1" u="sng" dirty="0" smtClean="0">
                <a:solidFill>
                  <a:srgbClr val="C00000"/>
                </a:solidFill>
              </a:rPr>
              <a:t>Etiology:</a:t>
            </a:r>
            <a:r>
              <a:rPr lang="en-US" b="1" u="sng" dirty="0" smtClean="0">
                <a:solidFill>
                  <a:srgbClr val="C00000"/>
                </a:solidFill>
              </a:rPr>
              <a:t> </a:t>
            </a:r>
            <a:endParaRPr lang="ar-IQ" b="1" u="sng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357298"/>
            <a:ext cx="7959828" cy="4663990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ar-IQ" dirty="0" smtClean="0"/>
              <a:t>          </a:t>
            </a:r>
            <a:r>
              <a:rPr lang="en-US" sz="2800" b="1" dirty="0" smtClean="0"/>
              <a:t>Virus: </a:t>
            </a:r>
            <a:r>
              <a:rPr lang="en-US" dirty="0" smtClean="0"/>
              <a:t>Belongs to the </a:t>
            </a:r>
            <a:r>
              <a:rPr lang="en-US" dirty="0" err="1" smtClean="0"/>
              <a:t>Avipoxvirus</a:t>
            </a:r>
            <a:r>
              <a:rPr lang="en-US" dirty="0" smtClean="0"/>
              <a:t> ,family  </a:t>
            </a:r>
            <a:r>
              <a:rPr lang="en-US" dirty="0" err="1" smtClean="0"/>
              <a:t>Poxviridae</a:t>
            </a:r>
            <a:r>
              <a:rPr lang="en-US" dirty="0" smtClean="0"/>
              <a:t> .</a:t>
            </a:r>
          </a:p>
          <a:p>
            <a:pPr marL="0" indent="0" algn="l">
              <a:buNone/>
            </a:pPr>
            <a:r>
              <a:rPr lang="en-US" sz="3200" b="1" u="sng" dirty="0" smtClean="0">
                <a:solidFill>
                  <a:srgbClr val="C00000"/>
                </a:solidFill>
              </a:rPr>
              <a:t>Types of virus</a:t>
            </a:r>
            <a:r>
              <a:rPr lang="en-US" sz="2800" u="sng" dirty="0" smtClean="0"/>
              <a:t>:</a:t>
            </a:r>
          </a:p>
          <a:p>
            <a:pPr marL="457200" indent="-457200" algn="l" rtl="0">
              <a:buFont typeface="+mj-lt"/>
              <a:buAutoNum type="arabicPeriod"/>
            </a:pPr>
            <a:r>
              <a:rPr lang="en-US" dirty="0" smtClean="0"/>
              <a:t>Fowl  poxvirus ( chicken poxvirus ) </a:t>
            </a:r>
            <a:r>
              <a:rPr lang="en-US" dirty="0"/>
              <a:t>.</a:t>
            </a:r>
            <a:endParaRPr lang="en-US" dirty="0" smtClean="0"/>
          </a:p>
          <a:p>
            <a:pPr marL="457200" indent="-457200" algn="l" rtl="0">
              <a:buFont typeface="+mj-lt"/>
              <a:buAutoNum type="arabicPeriod"/>
            </a:pPr>
            <a:r>
              <a:rPr lang="en-US" dirty="0" smtClean="0"/>
              <a:t>Turkey  poxvirus.</a:t>
            </a:r>
          </a:p>
          <a:p>
            <a:pPr marL="457200" indent="-457200" algn="l" rtl="0">
              <a:buFont typeface="+mj-lt"/>
              <a:buAutoNum type="arabicPeriod"/>
            </a:pPr>
            <a:r>
              <a:rPr lang="en-US" dirty="0" smtClean="0"/>
              <a:t> Canary  poxvirus</a:t>
            </a:r>
          </a:p>
          <a:p>
            <a:pPr marL="457200" indent="-457200" algn="l" rtl="0">
              <a:buFont typeface="+mj-lt"/>
              <a:buAutoNum type="arabicPeriod"/>
            </a:pPr>
            <a:r>
              <a:rPr lang="en-US" dirty="0" smtClean="0"/>
              <a:t> Quail  poxvirus. </a:t>
            </a:r>
          </a:p>
          <a:p>
            <a:pPr marL="457200" indent="-457200" algn="l" rtl="0">
              <a:buFont typeface="+mj-lt"/>
              <a:buAutoNum type="arabicPeriod"/>
            </a:pPr>
            <a:r>
              <a:rPr lang="en-US" dirty="0" smtClean="0"/>
              <a:t>Pigeon  poxvirus.</a:t>
            </a:r>
          </a:p>
          <a:p>
            <a:pPr marL="457200" indent="-457200" algn="l" rtl="0">
              <a:buNone/>
            </a:pPr>
            <a:r>
              <a:rPr lang="en-US" dirty="0" smtClean="0"/>
              <a:t> There is some cross species infectivity with the various</a:t>
            </a:r>
          </a:p>
          <a:p>
            <a:pPr marL="457200" indent="-457200" algn="l" rtl="0">
              <a:buNone/>
            </a:pPr>
            <a:r>
              <a:rPr lang="en-US" dirty="0" smtClean="0"/>
              <a:t>viruses with the exception of canary poxvirus which specific</a:t>
            </a:r>
          </a:p>
          <a:p>
            <a:pPr marL="457200" indent="-457200" algn="l" rtl="0">
              <a:buNone/>
            </a:pPr>
            <a:r>
              <a:rPr lang="en-US" dirty="0" smtClean="0"/>
              <a:t>for canaries.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947587145"/>
      </p:ext>
    </p:extLst>
  </p:cSld>
  <p:clrMapOvr>
    <a:masterClrMapping/>
  </p:clrMapOvr>
  <p:transition spd="slow">
    <p:pull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571500" indent="-571500" algn="l" rtl="0">
              <a:buFont typeface="Arial" pitchFamily="34" charset="0"/>
              <a:buChar char="•"/>
            </a:pPr>
            <a:r>
              <a:rPr lang="en-US" b="1" u="sng" dirty="0" smtClean="0">
                <a:solidFill>
                  <a:srgbClr val="C00000"/>
                </a:solidFill>
              </a:rPr>
              <a:t>Method of spread</a:t>
            </a:r>
            <a:endParaRPr lang="ar-IQ" b="1" u="sng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63040" y="1988840"/>
            <a:ext cx="6925384" cy="3734229"/>
          </a:xfrm>
        </p:spPr>
        <p:txBody>
          <a:bodyPr/>
          <a:lstStyle/>
          <a:p>
            <a:pPr marL="457200" indent="-457200" algn="l" rtl="0">
              <a:buFont typeface="+mj-lt"/>
              <a:buAutoNum type="arabicPeriod"/>
            </a:pPr>
            <a:r>
              <a:rPr lang="en-US" sz="2800" dirty="0" smtClean="0"/>
              <a:t>Mechanical transmission by:                     a. Mosquitoes.   b. Biting insects .</a:t>
            </a:r>
          </a:p>
          <a:p>
            <a:pPr marL="457200" indent="-457200" algn="l" rtl="0">
              <a:buFont typeface="+mj-lt"/>
              <a:buAutoNum type="arabicPeriod"/>
            </a:pPr>
            <a:r>
              <a:rPr lang="en-US" sz="2800" dirty="0" smtClean="0"/>
              <a:t>By contact  through  abrasions.</a:t>
            </a:r>
          </a:p>
          <a:p>
            <a:pPr marL="457200" indent="-457200" algn="l" rtl="0">
              <a:buFont typeface="+mj-lt"/>
              <a:buAutoNum type="arabicPeriod"/>
            </a:pPr>
            <a:r>
              <a:rPr lang="en-US" sz="2800" dirty="0" smtClean="0"/>
              <a:t>Aerosol</a:t>
            </a:r>
            <a:r>
              <a:rPr lang="en-US" dirty="0" smtClean="0"/>
              <a:t>.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823781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817583"/>
            <a:ext cx="6965245" cy="883226"/>
          </a:xfrm>
        </p:spPr>
        <p:txBody>
          <a:bodyPr>
            <a:normAutofit/>
          </a:bodyPr>
          <a:lstStyle/>
          <a:p>
            <a:pPr marL="571500" indent="-571500" algn="l" rtl="0">
              <a:buFont typeface="Arial" pitchFamily="34" charset="0"/>
              <a:buChar char="•"/>
            </a:pPr>
            <a:r>
              <a:rPr lang="en-US" b="1" u="sng" dirty="0" smtClean="0">
                <a:solidFill>
                  <a:srgbClr val="C00000"/>
                </a:solidFill>
              </a:rPr>
              <a:t>Clinical signs:</a:t>
            </a:r>
            <a:endParaRPr lang="ar-IQ" b="1" u="sng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9248" y="1628800"/>
            <a:ext cx="7211144" cy="4536504"/>
          </a:xfrm>
        </p:spPr>
        <p:txBody>
          <a:bodyPr>
            <a:normAutofit lnSpcReduction="10000"/>
          </a:bodyPr>
          <a:lstStyle/>
          <a:p>
            <a:pPr marL="0" indent="0" algn="l">
              <a:buNone/>
            </a:pPr>
            <a:r>
              <a:rPr lang="en-US" dirty="0" smtClean="0"/>
              <a:t>There are three forms of the disease :.</a:t>
            </a:r>
          </a:p>
          <a:p>
            <a:pPr marL="0" indent="0" algn="l">
              <a:buNone/>
            </a:pPr>
            <a:r>
              <a:rPr lang="en-US" dirty="0" smtClean="0">
                <a:solidFill>
                  <a:srgbClr val="C00000"/>
                </a:solidFill>
              </a:rPr>
              <a:t>1-</a:t>
            </a:r>
            <a:r>
              <a:rPr lang="en-US" dirty="0" smtClean="0"/>
              <a:t> </a:t>
            </a:r>
            <a:r>
              <a:rPr lang="en-US" b="1" dirty="0" smtClean="0"/>
              <a:t>Skin form </a:t>
            </a:r>
            <a:r>
              <a:rPr lang="en-US" dirty="0" smtClean="0"/>
              <a:t>: Dry pox ( Cutaneous form ): Shows wart-</a:t>
            </a:r>
          </a:p>
          <a:p>
            <a:pPr marL="0" indent="0" algn="l">
              <a:buNone/>
            </a:pPr>
            <a:r>
              <a:rPr lang="en-US" dirty="0" smtClean="0"/>
              <a:t>like lesions on the comb, wattles, eyelids and other       </a:t>
            </a:r>
            <a:r>
              <a:rPr lang="en-US" dirty="0" err="1" smtClean="0"/>
              <a:t>unfeathered</a:t>
            </a:r>
            <a:r>
              <a:rPr lang="en-US" dirty="0" smtClean="0"/>
              <a:t> parts of the body .It starts as whitish foci which develops into </a:t>
            </a:r>
            <a:r>
              <a:rPr lang="en-US" dirty="0" err="1" smtClean="0"/>
              <a:t>nodules,then</a:t>
            </a:r>
            <a:r>
              <a:rPr lang="en-US" dirty="0" smtClean="0"/>
              <a:t> sloughed and scab appear before final healing .</a:t>
            </a:r>
          </a:p>
          <a:p>
            <a:pPr marL="0" indent="0" algn="l">
              <a:buNone/>
            </a:pPr>
            <a:r>
              <a:rPr lang="en-US" dirty="0" smtClean="0"/>
              <a:t> </a:t>
            </a:r>
            <a:r>
              <a:rPr lang="en-US" dirty="0" smtClean="0">
                <a:solidFill>
                  <a:srgbClr val="C00000"/>
                </a:solidFill>
              </a:rPr>
              <a:t>2</a:t>
            </a:r>
            <a:r>
              <a:rPr lang="en-US" dirty="0" smtClean="0"/>
              <a:t>-</a:t>
            </a:r>
            <a:r>
              <a:rPr lang="en-US" b="1" dirty="0" smtClean="0"/>
              <a:t>Diphtheritic </a:t>
            </a:r>
            <a:r>
              <a:rPr lang="en-US" b="1" dirty="0"/>
              <a:t>type</a:t>
            </a:r>
            <a:r>
              <a:rPr lang="en-US" dirty="0"/>
              <a:t>: Wet </a:t>
            </a:r>
            <a:r>
              <a:rPr lang="en-US" dirty="0" smtClean="0"/>
              <a:t>pox .Yellow </a:t>
            </a:r>
            <a:r>
              <a:rPr lang="en-US" dirty="0"/>
              <a:t>patches on the surface  epithelium of mouth </a:t>
            </a:r>
            <a:r>
              <a:rPr lang="en-US" dirty="0" smtClean="0"/>
              <a:t>, larynx </a:t>
            </a:r>
            <a:r>
              <a:rPr lang="en-US" dirty="0"/>
              <a:t>,trachea </a:t>
            </a:r>
            <a:r>
              <a:rPr lang="en-US" dirty="0" smtClean="0"/>
              <a:t>and  esophagus. Removing of these lesions left eroded or ulcerated area.</a:t>
            </a:r>
            <a:endParaRPr lang="en-US" dirty="0"/>
          </a:p>
          <a:p>
            <a:pPr marL="0" indent="0" algn="l">
              <a:buNone/>
            </a:pPr>
            <a:r>
              <a:rPr lang="en-US" dirty="0">
                <a:solidFill>
                  <a:srgbClr val="C00000"/>
                </a:solidFill>
              </a:rPr>
              <a:t>3</a:t>
            </a:r>
            <a:r>
              <a:rPr lang="en-US" dirty="0"/>
              <a:t>-</a:t>
            </a:r>
            <a:r>
              <a:rPr lang="en-US" b="1" dirty="0"/>
              <a:t>Coryza –like form </a:t>
            </a:r>
            <a:r>
              <a:rPr lang="en-US" dirty="0"/>
              <a:t>: Infection of the nasal chambers </a:t>
            </a:r>
          </a:p>
          <a:p>
            <a:pPr marL="0" indent="0" algn="l">
              <a:buNone/>
            </a:pPr>
            <a:r>
              <a:rPr lang="en-US" dirty="0"/>
              <a:t>    accompanied by </a:t>
            </a:r>
            <a:r>
              <a:rPr lang="en-US" dirty="0" err="1"/>
              <a:t>C</a:t>
            </a:r>
            <a:r>
              <a:rPr lang="en-US" dirty="0" err="1" smtClean="0"/>
              <a:t>oryza</a:t>
            </a:r>
            <a:r>
              <a:rPr lang="en-US" dirty="0" smtClean="0"/>
              <a:t>-like </a:t>
            </a:r>
            <a:r>
              <a:rPr lang="en-US" dirty="0"/>
              <a:t>signs</a:t>
            </a:r>
            <a:endParaRPr lang="en-US" dirty="0" smtClean="0"/>
          </a:p>
          <a:p>
            <a:pPr marL="0" indent="0" algn="l">
              <a:buNone/>
            </a:pPr>
            <a:endParaRPr lang="en-US" dirty="0"/>
          </a:p>
          <a:p>
            <a:pPr marL="0" indent="0" algn="l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03439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1026" name="Picture 2" descr="C:\Users\DELL\Desktop\pictures\fowlpox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48" y="642918"/>
            <a:ext cx="7715303" cy="564360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592" y="1340768"/>
            <a:ext cx="7344816" cy="4785395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dirty="0" smtClean="0"/>
              <a:t> </a:t>
            </a:r>
          </a:p>
          <a:p>
            <a:pPr marL="0" indent="0" algn="l">
              <a:buNone/>
            </a:pPr>
            <a:r>
              <a:rPr lang="en-US" dirty="0" smtClean="0"/>
              <a:t>  </a:t>
            </a:r>
          </a:p>
          <a:p>
            <a:pPr algn="l" rtl="0"/>
            <a:r>
              <a:rPr lang="en-US" sz="4400" b="1" u="sng" dirty="0" smtClean="0">
                <a:solidFill>
                  <a:srgbClr val="C00000"/>
                </a:solidFill>
              </a:rPr>
              <a:t>Post mortem lesions</a:t>
            </a:r>
            <a:r>
              <a:rPr lang="en-US" dirty="0" smtClean="0"/>
              <a:t>: </a:t>
            </a:r>
          </a:p>
          <a:p>
            <a:pPr marL="0" indent="0" algn="l" rtl="0">
              <a:buNone/>
            </a:pPr>
            <a:r>
              <a:rPr lang="en-US" dirty="0" smtClean="0"/>
              <a:t>    </a:t>
            </a:r>
            <a:r>
              <a:rPr lang="en-US" sz="3600" dirty="0"/>
              <a:t>S</a:t>
            </a:r>
            <a:r>
              <a:rPr lang="en-US" sz="3600" dirty="0" smtClean="0"/>
              <a:t>ame as signs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729882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8904" y="620688"/>
            <a:ext cx="7005464" cy="998984"/>
          </a:xfrm>
        </p:spPr>
        <p:txBody>
          <a:bodyPr/>
          <a:lstStyle/>
          <a:p>
            <a:pPr marL="571500" indent="-571500" algn="l" rtl="0">
              <a:buFont typeface="Arial" pitchFamily="34" charset="0"/>
              <a:buChar char="•"/>
            </a:pPr>
            <a:r>
              <a:rPr lang="en-US" b="1" u="sng" dirty="0" smtClean="0">
                <a:solidFill>
                  <a:srgbClr val="C00000"/>
                </a:solidFill>
              </a:rPr>
              <a:t>Differential diagnosis</a:t>
            </a:r>
            <a:endParaRPr lang="ar-IQ" b="1" u="sng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84" y="1484784"/>
            <a:ext cx="7211144" cy="4536504"/>
          </a:xfrm>
        </p:spPr>
        <p:txBody>
          <a:bodyPr>
            <a:normAutofit lnSpcReduction="10000"/>
          </a:bodyPr>
          <a:lstStyle/>
          <a:p>
            <a:pPr marL="457200" indent="-457200" algn="l" rtl="0">
              <a:buFont typeface="+mj-lt"/>
              <a:buAutoNum type="arabicPeriod"/>
            </a:pPr>
            <a:r>
              <a:rPr lang="en-US" dirty="0" smtClean="0"/>
              <a:t>Vitamin A deficiency.</a:t>
            </a:r>
          </a:p>
          <a:p>
            <a:pPr marL="457200" indent="-457200" algn="l" rtl="0">
              <a:buFont typeface="+mj-lt"/>
              <a:buAutoNum type="arabicPeriod"/>
            </a:pPr>
            <a:r>
              <a:rPr lang="en-US" dirty="0" smtClean="0"/>
              <a:t>Infectious </a:t>
            </a:r>
            <a:r>
              <a:rPr lang="en-US" dirty="0" err="1" smtClean="0"/>
              <a:t>Coryza</a:t>
            </a:r>
            <a:r>
              <a:rPr lang="en-US" dirty="0" smtClean="0"/>
              <a:t>.</a:t>
            </a:r>
          </a:p>
          <a:p>
            <a:pPr marL="457200" indent="-457200" algn="l" rtl="0">
              <a:buFont typeface="+mj-lt"/>
              <a:buAutoNum type="arabicPeriod"/>
            </a:pPr>
            <a:r>
              <a:rPr lang="en-US" dirty="0" smtClean="0"/>
              <a:t>Infectious Bronchitis.</a:t>
            </a:r>
          </a:p>
          <a:p>
            <a:pPr marL="457200" indent="-457200" algn="l" rtl="0">
              <a:buFont typeface="+mj-lt"/>
              <a:buAutoNum type="arabicPeriod"/>
            </a:pPr>
            <a:r>
              <a:rPr lang="en-US" dirty="0" smtClean="0"/>
              <a:t>Infectious </a:t>
            </a:r>
            <a:r>
              <a:rPr lang="en-US" dirty="0" err="1" smtClean="0"/>
              <a:t>Laryngotracheitis</a:t>
            </a:r>
            <a:r>
              <a:rPr lang="en-US" dirty="0" smtClean="0"/>
              <a:t>. </a:t>
            </a:r>
          </a:p>
          <a:p>
            <a:pPr marL="457200" indent="-457200" algn="l" rtl="0">
              <a:buFont typeface="+mj-lt"/>
              <a:buAutoNum type="arabicPeriod"/>
            </a:pPr>
            <a:r>
              <a:rPr lang="en-US" dirty="0" smtClean="0"/>
              <a:t>Mycoplasmosis.</a:t>
            </a:r>
          </a:p>
          <a:p>
            <a:pPr marL="457200" indent="-457200" algn="l" rtl="0">
              <a:buFont typeface="+mj-lt"/>
              <a:buAutoNum type="arabicPeriod"/>
            </a:pPr>
            <a:r>
              <a:rPr lang="en-US" dirty="0" smtClean="0"/>
              <a:t>Newcastle Disease ( Respiratory form) </a:t>
            </a:r>
          </a:p>
          <a:p>
            <a:pPr marL="457200" indent="-457200" algn="l" rtl="0">
              <a:buFont typeface="+mj-lt"/>
              <a:buAutoNum type="arabicPeriod"/>
            </a:pPr>
            <a:r>
              <a:rPr lang="en-US" dirty="0" smtClean="0"/>
              <a:t>Aspergillosis</a:t>
            </a:r>
          </a:p>
          <a:p>
            <a:pPr marL="457200" indent="-457200" algn="l" rtl="0">
              <a:buFont typeface="+mj-lt"/>
              <a:buAutoNum type="arabicPeriod"/>
            </a:pPr>
            <a:r>
              <a:rPr lang="en-US" dirty="0" err="1" smtClean="0"/>
              <a:t>Airsacculitis</a:t>
            </a:r>
            <a:r>
              <a:rPr lang="en-US" dirty="0" smtClean="0"/>
              <a:t>.</a:t>
            </a:r>
          </a:p>
          <a:p>
            <a:pPr marL="457200" indent="-457200" algn="l" rtl="0">
              <a:buFont typeface="+mj-lt"/>
              <a:buAutoNum type="arabicPeriod"/>
            </a:pPr>
            <a:r>
              <a:rPr lang="en-US" dirty="0" smtClean="0"/>
              <a:t>Avian Influenza ( Respiratory signs )</a:t>
            </a:r>
          </a:p>
          <a:p>
            <a:pPr marL="457200" indent="-457200" algn="l" rtl="0">
              <a:buFont typeface="+mj-lt"/>
              <a:buAutoNum type="arabicPeriod"/>
            </a:pPr>
            <a:r>
              <a:rPr lang="en-US" dirty="0" err="1" smtClean="0"/>
              <a:t>Trichomoniasis</a:t>
            </a:r>
            <a:r>
              <a:rPr lang="en-US" dirty="0" smtClean="0"/>
              <a:t>.</a:t>
            </a:r>
          </a:p>
          <a:p>
            <a:pPr marL="457200" indent="-457200" algn="l" rtl="0">
              <a:buFont typeface="+mj-lt"/>
              <a:buAutoNum type="arabicPeriod"/>
            </a:pPr>
            <a:r>
              <a:rPr lang="en-US" dirty="0" smtClean="0"/>
              <a:t>Physical damage.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9913108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584" y="764704"/>
            <a:ext cx="6965245" cy="1202485"/>
          </a:xfrm>
        </p:spPr>
        <p:txBody>
          <a:bodyPr>
            <a:normAutofit/>
          </a:bodyPr>
          <a:lstStyle/>
          <a:p>
            <a:pPr marL="571500" indent="-571500" algn="l" rtl="0">
              <a:buFont typeface="Arial" pitchFamily="34" charset="0"/>
              <a:buChar char="•"/>
            </a:pPr>
            <a:r>
              <a:rPr lang="en-US" b="1" u="sng" dirty="0" smtClean="0">
                <a:solidFill>
                  <a:srgbClr val="C00000"/>
                </a:solidFill>
              </a:rPr>
              <a:t>Diagnosis:</a:t>
            </a:r>
            <a:r>
              <a:rPr lang="en-US" u="sng" dirty="0" smtClean="0">
                <a:solidFill>
                  <a:srgbClr val="C00000"/>
                </a:solidFill>
              </a:rPr>
              <a:t> </a:t>
            </a:r>
            <a:endParaRPr lang="ar-IQ" u="sng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916832"/>
            <a:ext cx="7427168" cy="4032448"/>
          </a:xfrm>
        </p:spPr>
        <p:txBody>
          <a:bodyPr/>
          <a:lstStyle/>
          <a:p>
            <a:pPr marL="457200" indent="-457200" algn="l" rtl="0">
              <a:buFont typeface="+mj-lt"/>
              <a:buAutoNum type="arabicPeriod"/>
            </a:pPr>
            <a:r>
              <a:rPr lang="en-US" dirty="0" smtClean="0"/>
              <a:t>Typical lesions .</a:t>
            </a:r>
          </a:p>
          <a:p>
            <a:pPr marL="457200" indent="-457200" algn="l" rtl="0">
              <a:buFont typeface="+mj-lt"/>
              <a:buAutoNum type="arabicPeriod"/>
            </a:pPr>
            <a:r>
              <a:rPr lang="en-US" dirty="0" smtClean="0"/>
              <a:t>Histopathology : Intra-</a:t>
            </a:r>
            <a:r>
              <a:rPr lang="en-US" dirty="0" err="1" smtClean="0"/>
              <a:t>cytoplasmic</a:t>
            </a:r>
            <a:r>
              <a:rPr lang="en-US" dirty="0" smtClean="0"/>
              <a:t> inclusions with ballooning degeneration.</a:t>
            </a:r>
          </a:p>
          <a:p>
            <a:pPr marL="457200" indent="-457200" algn="l" rtl="0">
              <a:buFont typeface="+mj-lt"/>
              <a:buAutoNum type="arabicPeriod"/>
            </a:pPr>
            <a:r>
              <a:rPr lang="en-US" dirty="0" smtClean="0"/>
              <a:t>Viral isolation.</a:t>
            </a:r>
          </a:p>
          <a:p>
            <a:pPr marL="457200" indent="-457200" algn="l" rtl="0">
              <a:buFont typeface="+mj-lt"/>
              <a:buAutoNum type="arabicPeriod"/>
            </a:pPr>
            <a:r>
              <a:rPr lang="en-US" dirty="0" smtClean="0"/>
              <a:t>Experimental infection.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6983899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دبوس تثبيت">
  <a:themeElements>
    <a:clrScheme name="دبوس تثبيت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دبوس تثبيت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دبوس تثبيت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1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ملتقى">
  <a:themeElements>
    <a:clrScheme name="ملتقى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ملتقى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ملتقى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477</TotalTime>
  <Words>415</Words>
  <Application>Microsoft Office PowerPoint</Application>
  <PresentationFormat>عرض على الشاشة (4:3)</PresentationFormat>
  <Paragraphs>65</Paragraphs>
  <Slides>10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12</vt:i4>
      </vt:variant>
      <vt:variant>
        <vt:lpstr>نسق</vt:lpstr>
      </vt:variant>
      <vt:variant>
        <vt:i4>2</vt:i4>
      </vt:variant>
      <vt:variant>
        <vt:lpstr>عناوين الشرائح</vt:lpstr>
      </vt:variant>
      <vt:variant>
        <vt:i4>10</vt:i4>
      </vt:variant>
    </vt:vector>
  </HeadingPairs>
  <TitlesOfParts>
    <vt:vector size="24" baseType="lpstr">
      <vt:lpstr>Arial</vt:lpstr>
      <vt:lpstr>Brush Script MT</vt:lpstr>
      <vt:lpstr>Calibri</vt:lpstr>
      <vt:lpstr>Constantia</vt:lpstr>
      <vt:lpstr>Franklin Gothic Book</vt:lpstr>
      <vt:lpstr>Lucida Sans Unicode</vt:lpstr>
      <vt:lpstr>Majalla UI</vt:lpstr>
      <vt:lpstr>Rage Italic</vt:lpstr>
      <vt:lpstr>Times New Roman</vt:lpstr>
      <vt:lpstr>Verdana</vt:lpstr>
      <vt:lpstr>Wingdings 2</vt:lpstr>
      <vt:lpstr>Wingdings 3</vt:lpstr>
      <vt:lpstr>دبوس تثبيت</vt:lpstr>
      <vt:lpstr>ملتقى</vt:lpstr>
      <vt:lpstr>عرض تقديمي في PowerPoint</vt:lpstr>
      <vt:lpstr>عرض تقديمي في PowerPoint</vt:lpstr>
      <vt:lpstr>Etiology: </vt:lpstr>
      <vt:lpstr>Method of spread</vt:lpstr>
      <vt:lpstr>Clinical signs:</vt:lpstr>
      <vt:lpstr>عرض تقديمي في PowerPoint</vt:lpstr>
      <vt:lpstr>عرض تقديمي في PowerPoint</vt:lpstr>
      <vt:lpstr>Differential diagnosis</vt:lpstr>
      <vt:lpstr>Diagnosis: </vt:lpstr>
      <vt:lpstr>Treatment:  No treatment. Removal of scabs around the eyes or mouth will facilitate eating or drinking.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Fowl pox</dc:title>
  <dc:creator>Toshiba</dc:creator>
  <cp:lastModifiedBy>Maher</cp:lastModifiedBy>
  <cp:revision>68</cp:revision>
  <dcterms:created xsi:type="dcterms:W3CDTF">2013-03-03T13:11:50Z</dcterms:created>
  <dcterms:modified xsi:type="dcterms:W3CDTF">2024-03-10T06:23:43Z</dcterms:modified>
</cp:coreProperties>
</file>